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337" r:id="rId5"/>
    <p:sldId id="411" r:id="rId6"/>
    <p:sldId id="405" r:id="rId7"/>
    <p:sldId id="418" r:id="rId8"/>
    <p:sldId id="419" r:id="rId9"/>
    <p:sldId id="307" r:id="rId10"/>
    <p:sldId id="409" r:id="rId11"/>
    <p:sldId id="403" r:id="rId12"/>
    <p:sldId id="385" r:id="rId13"/>
    <p:sldId id="412" r:id="rId14"/>
    <p:sldId id="413" r:id="rId15"/>
    <p:sldId id="417" r:id="rId16"/>
    <p:sldId id="390" r:id="rId17"/>
    <p:sldId id="311" r:id="rId18"/>
    <p:sldId id="410" r:id="rId19"/>
    <p:sldId id="391" r:id="rId20"/>
    <p:sldId id="392" r:id="rId21"/>
    <p:sldId id="402" r:id="rId22"/>
    <p:sldId id="312" r:id="rId23"/>
    <p:sldId id="394" r:id="rId24"/>
    <p:sldId id="377" r:id="rId25"/>
    <p:sldId id="396" r:id="rId26"/>
    <p:sldId id="398" r:id="rId27"/>
    <p:sldId id="399" r:id="rId28"/>
    <p:sldId id="400" r:id="rId29"/>
    <p:sldId id="401" r:id="rId30"/>
    <p:sldId id="336" r:id="rId3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CCECFF"/>
    <a:srgbClr val="FF6600"/>
    <a:srgbClr val="FF0000"/>
    <a:srgbClr val="CC3300"/>
    <a:srgbClr val="D30330"/>
    <a:srgbClr val="FF3300"/>
    <a:srgbClr val="A50021"/>
    <a:srgbClr val="CC0066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135C54-1ED4-FDA3-5A1F-9AEC6A7E1754}" v="56" dt="2021-12-21T11:13:59.231"/>
    <p1510:client id="{2227AEFF-A404-DB97-B11D-E56F8000DF02}" v="272" dt="2021-12-21T15:50:09.670"/>
    <p1510:client id="{1B7B40B5-276D-462C-3F25-FFC650E82381}" v="96" dt="2021-12-09T16:26:09.826"/>
    <p1510:client id="{3CDBA8D3-EC8B-B0EC-70F3-B94F119633B1}" v="358" dt="2021-12-09T11:45:33.767"/>
    <p1510:client id="{3425BED7-9490-647A-A04F-DFF48D7AFAE0}" v="4" dt="2021-12-21T15:00:52.243"/>
    <p1510:client id="{469EB868-007A-B91C-5AFA-4F41B051408C}" v="1" dt="2022-11-03T15:44:45.011"/>
    <p1510:client id="{4BBFF6BB-769F-E193-F525-DBF7032669D0}" v="208" dt="2021-12-09T17:55:07.834"/>
    <p1510:client id="{569B0D85-F4A9-AE4E-7B4D-6712F0DD296C}" v="1292" dt="2021-12-21T14:45:17.242"/>
    <p1510:client id="{5631467B-1FF5-957F-9688-CE28223C7DDB}" v="138" dt="2021-12-08T18:20:17.313"/>
    <p1510:client id="{C2BBFD1F-5DC6-F857-91A6-09F62DC54242}" v="3" dt="2021-12-09T11:05:58.716"/>
    <p1510:client id="{59C8817C-0CB7-A9A8-22DD-B1B524E5B4AB}" v="239" dt="2021-12-09T16:40:13.649"/>
    <p1510:client id="{6995BECD-65E3-A963-5178-BC22D48D9D94}" v="68" dt="2022-10-31T14:04:02.171"/>
    <p1510:client id="{8025C20A-6A44-437B-920F-908B0DF3AE3B}" v="41" dt="2022-10-31T11:43:58.745"/>
    <p1510:client id="{855C8C89-7EF7-173A-A60A-0F7B44AA7690}" v="518" dt="2021-12-09T12:37:24.026"/>
    <p1510:client id="{8912294C-136B-18B3-7EA5-D72035F90B93}" v="9" dt="2021-12-09T11:05:14.501"/>
    <p1510:client id="{92353C01-51C6-6D40-1DE7-92D4A55DE643}" v="1" dt="2022-10-05T14:02:51.472"/>
    <p1510:client id="{ACD5B66D-6230-F5E1-E431-9A5D0224F710}" v="216" dt="2022-01-06T10:49:45.9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241E0-3181-47DF-849B-EDBAB9FC9F79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F905D-4631-4699-8D16-EA412045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330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9647C-9AA2-4CA4-8E13-E5BED7C60B93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1F48D-F696-4E74-8071-1E98C6EE8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067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1F48D-F696-4E74-8071-1E98C6EE8EF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513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1F48D-F696-4E74-8071-1E98C6EE8EF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241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1F48D-F696-4E74-8071-1E98C6EE8EF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806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1F48D-F696-4E74-8071-1E98C6EE8EF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315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0176-03DE-4A08-B7E9-0ADE5D81DD61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597C-78D0-4A7B-811E-77ECEFC8F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34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0176-03DE-4A08-B7E9-0ADE5D81DD61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597C-78D0-4A7B-811E-77ECEFC8F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141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0176-03DE-4A08-B7E9-0ADE5D81DD61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597C-78D0-4A7B-811E-77ECEFC8F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9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0176-03DE-4A08-B7E9-0ADE5D81DD61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597C-78D0-4A7B-811E-77ECEFC8F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88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0176-03DE-4A08-B7E9-0ADE5D81DD61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597C-78D0-4A7B-811E-77ECEFC8F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66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0176-03DE-4A08-B7E9-0ADE5D81DD61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597C-78D0-4A7B-811E-77ECEFC8F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89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0176-03DE-4A08-B7E9-0ADE5D81DD61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597C-78D0-4A7B-811E-77ECEFC8F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342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0176-03DE-4A08-B7E9-0ADE5D81DD61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597C-78D0-4A7B-811E-77ECEFC8F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177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0176-03DE-4A08-B7E9-0ADE5D81DD61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597C-78D0-4A7B-811E-77ECEFC8F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08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0176-03DE-4A08-B7E9-0ADE5D81DD61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597C-78D0-4A7B-811E-77ECEFC8F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924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0176-03DE-4A08-B7E9-0ADE5D81DD61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597C-78D0-4A7B-811E-77ECEFC8F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16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B0176-03DE-4A08-B7E9-0ADE5D81DD61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0597C-78D0-4A7B-811E-77ECEFC8F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86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altLang="en-US" b="1">
              <a:solidFill>
                <a:srgbClr val="008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609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pic>
        <p:nvPicPr>
          <p:cNvPr id="13" name="Content Placeholder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"/>
          <a:stretch>
            <a:fillRect/>
          </a:stretch>
        </p:blipFill>
        <p:spPr bwMode="auto">
          <a:xfrm>
            <a:off x="0" y="5714999"/>
            <a:ext cx="9144000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15598" y="3339239"/>
            <a:ext cx="8331926" cy="13139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3700" i="1" dirty="0">
                <a:solidFill>
                  <a:srgbClr val="00B050"/>
                </a:solidFill>
                <a:latin typeface="Arial"/>
                <a:cs typeface="Arial"/>
              </a:rPr>
              <a:t>Year 9 / 8 option choices</a:t>
            </a:r>
          </a:p>
          <a:p>
            <a:r>
              <a:rPr lang="en-GB" altLang="en-US" sz="2800" dirty="0">
                <a:solidFill>
                  <a:srgbClr val="00B050"/>
                </a:solidFill>
                <a:latin typeface="Arial"/>
                <a:cs typeface="Arial"/>
              </a:rPr>
              <a:t>22/23</a:t>
            </a:r>
            <a:endParaRPr lang="en-GB" alt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2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solidFill>
                <a:srgbClr val="CC66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5646" y="1798554"/>
            <a:ext cx="7772400" cy="1470025"/>
          </a:xfrm>
        </p:spPr>
        <p:txBody>
          <a:bodyPr>
            <a:normAutofit/>
          </a:bodyPr>
          <a:lstStyle/>
          <a:p>
            <a:r>
              <a:rPr lang="en-GB" altLang="en-US" sz="8000" b="1">
                <a:solidFill>
                  <a:srgbClr val="339933"/>
                </a:solidFill>
                <a:latin typeface="Arial"/>
                <a:cs typeface="Arial"/>
              </a:rPr>
              <a:t>Choices at 13+</a:t>
            </a:r>
            <a:endParaRPr lang="en-GB" altLang="en-US" sz="8000" b="1">
              <a:solidFill>
                <a:srgbClr val="0070C0"/>
              </a:solidFill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439" y="219262"/>
            <a:ext cx="4013172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66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altLang="en-US" b="1">
              <a:solidFill>
                <a:srgbClr val="008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609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1" name="Title 4"/>
          <p:cNvSpPr>
            <a:spLocks noGrp="1"/>
          </p:cNvSpPr>
          <p:nvPr>
            <p:ph type="ctrTitle"/>
          </p:nvPr>
        </p:nvSpPr>
        <p:spPr>
          <a:xfrm>
            <a:off x="389720" y="915230"/>
            <a:ext cx="7848600" cy="1066426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altLang="en-US" sz="5000" b="1">
                <a:solidFill>
                  <a:srgbClr val="00B050"/>
                </a:solidFill>
                <a:latin typeface="Arial"/>
                <a:cs typeface="Arial"/>
              </a:rPr>
              <a:t>Qualification levels</a:t>
            </a:r>
            <a:endParaRPr lang="en-GB" altLang="en-US" sz="50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92527" y="1952872"/>
            <a:ext cx="8305800" cy="4403247"/>
          </a:xfr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2700">
                <a:solidFill>
                  <a:schemeClr val="tx1"/>
                </a:solidFill>
                <a:latin typeface="Arial"/>
                <a:cs typeface="Arial"/>
              </a:rPr>
              <a:t>Qualifications are grouped into levels. </a:t>
            </a:r>
            <a:endParaRPr lang="en-GB" altLang="en-US" sz="27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2700">
                <a:solidFill>
                  <a:schemeClr val="tx1"/>
                </a:solidFill>
                <a:latin typeface="Arial"/>
                <a:cs typeface="Arial"/>
              </a:rPr>
              <a:t>The level tells you how difficult the qualification is.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700">
                <a:solidFill>
                  <a:schemeClr val="tx1"/>
                </a:solidFill>
                <a:latin typeface="Arial"/>
                <a:cs typeface="Arial"/>
              </a:rPr>
              <a:t>If you do well, you can move up to the next level.</a:t>
            </a:r>
            <a:endParaRPr lang="en-GB" altLang="en-US" sz="27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2700">
                <a:solidFill>
                  <a:schemeClr val="tx1"/>
                </a:solidFill>
                <a:latin typeface="Arial"/>
                <a:cs typeface="Arial"/>
              </a:rPr>
              <a:t>Qualifications at the same level are called ‘equivalent’, e.g. Level 2 is equivalent to GCSE Grades 9-4.</a:t>
            </a:r>
          </a:p>
          <a:p>
            <a:pPr marL="342900" indent="-342900" algn="l">
              <a:buChar char="•"/>
            </a:pPr>
            <a:r>
              <a:rPr lang="en-GB" sz="2700">
                <a:solidFill>
                  <a:schemeClr val="tx1"/>
                </a:solidFill>
                <a:latin typeface="Arial"/>
                <a:cs typeface="Arial"/>
              </a:rPr>
              <a:t>Equivalent qualifications may be taught and assessed in different ways.  </a:t>
            </a:r>
            <a:endParaRPr lang="en-GB" altLang="en-US" sz="27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altLang="en-US" sz="2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Content Placeholder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"/>
          <a:stretch>
            <a:fillRect/>
          </a:stretch>
        </p:blipFill>
        <p:spPr bwMode="auto">
          <a:xfrm>
            <a:off x="0" y="5715000"/>
            <a:ext cx="9144000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352" y="53565"/>
            <a:ext cx="3260700" cy="92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69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/>
          <p:cNvSpPr>
            <a:spLocks noGrp="1"/>
          </p:cNvSpPr>
          <p:nvPr>
            <p:ph type="ctrTitle"/>
          </p:nvPr>
        </p:nvSpPr>
        <p:spPr>
          <a:xfrm>
            <a:off x="883919" y="927475"/>
            <a:ext cx="7315200" cy="671369"/>
          </a:xfrm>
        </p:spPr>
        <p:txBody>
          <a:bodyPr>
            <a:noAutofit/>
          </a:bodyPr>
          <a:lstStyle/>
          <a:p>
            <a:r>
              <a:rPr lang="en-GB" altLang="en-US" sz="4500" b="1">
                <a:solidFill>
                  <a:srgbClr val="00B050"/>
                </a:solidFill>
                <a:latin typeface="Arial"/>
                <a:cs typeface="Arial"/>
              </a:rPr>
              <a:t>Qualification levels</a:t>
            </a:r>
          </a:p>
        </p:txBody>
      </p:sp>
      <p:pic>
        <p:nvPicPr>
          <p:cNvPr id="13" name="Content Placeholder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"/>
          <a:stretch>
            <a:fillRect/>
          </a:stretch>
        </p:blipFill>
        <p:spPr bwMode="auto">
          <a:xfrm>
            <a:off x="0" y="5903506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561" y="2407255"/>
            <a:ext cx="7982893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altLang="en-US" sz="2000" b="1">
                <a:solidFill>
                  <a:srgbClr val="006600"/>
                </a:solidFill>
                <a:latin typeface="Arial"/>
                <a:cs typeface="Arial"/>
              </a:rPr>
              <a:t>Levels 4-6 </a:t>
            </a:r>
            <a:r>
              <a:rPr lang="en-GB" altLang="en-US" sz="2000">
                <a:latin typeface="Arial"/>
                <a:cs typeface="Arial"/>
              </a:rPr>
              <a:t>(higher education, e.g. degree, foundation degree, HND)</a:t>
            </a:r>
            <a:endParaRPr lang="en-GB" altLang="en-US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1248" y="3901678"/>
            <a:ext cx="7994206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altLang="en-US" sz="2000" b="1" dirty="0">
                <a:solidFill>
                  <a:srgbClr val="006600"/>
                </a:solidFill>
                <a:latin typeface="Arial"/>
                <a:cs typeface="Arial"/>
              </a:rPr>
              <a:t>Level 2 </a:t>
            </a:r>
            <a:r>
              <a:rPr lang="en-GB" altLang="en-US" sz="2000" dirty="0">
                <a:latin typeface="Arial"/>
                <a:cs typeface="Arial"/>
              </a:rPr>
              <a:t>(e.g. </a:t>
            </a:r>
            <a:r>
              <a:rPr lang="en-GB" sz="2000" dirty="0">
                <a:latin typeface="Arial"/>
                <a:cs typeface="Arial"/>
              </a:rPr>
              <a:t>GCSE Grades 9-4, </a:t>
            </a:r>
            <a:r>
              <a:rPr lang="en-GB" altLang="en-US" sz="2000" dirty="0">
                <a:latin typeface="Arial"/>
                <a:cs typeface="Arial"/>
              </a:rPr>
              <a:t>BTEC First, NVQ 2, T level transition programme)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84" y="137572"/>
            <a:ext cx="2759053" cy="79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931" y="3150827"/>
            <a:ext cx="7982891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altLang="en-US" sz="2000" b="1">
                <a:solidFill>
                  <a:srgbClr val="006600"/>
                </a:solidFill>
                <a:latin typeface="Arial"/>
                <a:cs typeface="Arial"/>
              </a:rPr>
              <a:t>Level 3 </a:t>
            </a:r>
            <a:r>
              <a:rPr lang="en-GB" altLang="en-US" sz="2000">
                <a:latin typeface="Arial"/>
                <a:cs typeface="Arial"/>
              </a:rPr>
              <a:t>(e.g. A Level, BTEC National, T Level)</a:t>
            </a:r>
            <a:endParaRPr lang="en-GB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564" y="4528522"/>
            <a:ext cx="798289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altLang="en-US" sz="2000" b="1">
                <a:solidFill>
                  <a:srgbClr val="006600"/>
                </a:solidFill>
                <a:latin typeface="Arial"/>
                <a:cs typeface="Arial"/>
              </a:rPr>
              <a:t>Level 1 </a:t>
            </a:r>
            <a:r>
              <a:rPr lang="en-GB" altLang="en-US" sz="2000">
                <a:latin typeface="Arial"/>
                <a:cs typeface="Arial"/>
              </a:rPr>
              <a:t>(e.g. GCSE Grades 3-1, BTEC Level 1, NVQ 1)</a:t>
            </a:r>
            <a:endParaRPr lang="en-GB" altLang="en-US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563" y="5302486"/>
            <a:ext cx="7982890" cy="4114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altLang="en-US" sz="2000" b="1">
                <a:solidFill>
                  <a:srgbClr val="006600"/>
                </a:solidFill>
                <a:latin typeface="Arial"/>
                <a:cs typeface="Arial"/>
              </a:rPr>
              <a:t>Entry Level </a:t>
            </a:r>
            <a:r>
              <a:rPr lang="en-GB" altLang="en-US" sz="2000">
                <a:latin typeface="Arial"/>
                <a:cs typeface="Arial"/>
              </a:rPr>
              <a:t>(e.g. Entry Level Functional Skills)</a:t>
            </a:r>
            <a:endParaRPr lang="en-GB" altLang="en-US"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1B954D-D68E-4B89-84C8-B26429219C5E}"/>
              </a:ext>
            </a:extLst>
          </p:cNvPr>
          <p:cNvSpPr txBox="1"/>
          <p:nvPr/>
        </p:nvSpPr>
        <p:spPr>
          <a:xfrm>
            <a:off x="446167" y="1713651"/>
            <a:ext cx="798289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>
                <a:solidFill>
                  <a:srgbClr val="006600"/>
                </a:solidFill>
                <a:latin typeface="Arial"/>
                <a:cs typeface="Arial"/>
              </a:rPr>
              <a:t>Levels 7-8</a:t>
            </a:r>
            <a:r>
              <a:rPr lang="en-GB" sz="2000">
                <a:latin typeface="Arial"/>
                <a:cs typeface="Arial"/>
              </a:rPr>
              <a:t> (post-graduate, e.g. master's degree, PhD)</a:t>
            </a:r>
            <a:endParaRPr lang="en-US" sz="2000">
              <a:cs typeface="Calibri"/>
            </a:endParaRP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8AE17B9D-CE4C-4781-94DA-A67CC0A4A546}"/>
              </a:ext>
            </a:extLst>
          </p:cNvPr>
          <p:cNvSpPr/>
          <p:nvPr/>
        </p:nvSpPr>
        <p:spPr>
          <a:xfrm>
            <a:off x="4389095" y="2116495"/>
            <a:ext cx="135801" cy="237653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B6894F3A-8400-41A1-93B5-6B3B9AE0972D}"/>
              </a:ext>
            </a:extLst>
          </p:cNvPr>
          <p:cNvSpPr/>
          <p:nvPr/>
        </p:nvSpPr>
        <p:spPr>
          <a:xfrm>
            <a:off x="4411728" y="2829454"/>
            <a:ext cx="135801" cy="237653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F0D32022-CB2F-49F5-990E-0E989FAEF9ED}"/>
              </a:ext>
            </a:extLst>
          </p:cNvPr>
          <p:cNvSpPr/>
          <p:nvPr/>
        </p:nvSpPr>
        <p:spPr>
          <a:xfrm>
            <a:off x="4389094" y="3553732"/>
            <a:ext cx="135801" cy="237653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16A78EC1-AD87-474C-A3DC-7BAF9D565819}"/>
              </a:ext>
            </a:extLst>
          </p:cNvPr>
          <p:cNvSpPr/>
          <p:nvPr/>
        </p:nvSpPr>
        <p:spPr>
          <a:xfrm>
            <a:off x="4389095" y="4289326"/>
            <a:ext cx="135801" cy="237653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E6B5DF78-5A1E-46BD-AE3A-9AF3BE8C319E}"/>
              </a:ext>
            </a:extLst>
          </p:cNvPr>
          <p:cNvSpPr/>
          <p:nvPr/>
        </p:nvSpPr>
        <p:spPr>
          <a:xfrm>
            <a:off x="4411727" y="5024919"/>
            <a:ext cx="135801" cy="237653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396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609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1" name="Title 4"/>
          <p:cNvSpPr>
            <a:spLocks noGrp="1"/>
          </p:cNvSpPr>
          <p:nvPr>
            <p:ph type="ctrTitle"/>
          </p:nvPr>
        </p:nvSpPr>
        <p:spPr>
          <a:xfrm>
            <a:off x="228595" y="1165856"/>
            <a:ext cx="8458201" cy="909977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altLang="en-US" sz="39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Technical College (UTC)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87382" y="2051524"/>
            <a:ext cx="8507543" cy="3697426"/>
          </a:xfr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GB" sz="2400">
                <a:solidFill>
                  <a:schemeClr val="tx1"/>
                </a:solidFill>
                <a:latin typeface="Arial"/>
                <a:cs typeface="Arial"/>
              </a:rPr>
              <a:t>A college for  13-19-year-olds in Sheffield city centre and at Olympic Legacy Park: </a:t>
            </a:r>
            <a:r>
              <a:rPr lang="en-GB" sz="2400" b="1">
                <a:solidFill>
                  <a:schemeClr val="tx1"/>
                </a:solidFill>
                <a:latin typeface="Arial"/>
                <a:cs typeface="Arial"/>
              </a:rPr>
              <a:t>www.utcsheffield.org.uk</a:t>
            </a:r>
          </a:p>
          <a:p>
            <a:pPr algn="l"/>
            <a:endParaRPr lang="en-GB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400">
                <a:solidFill>
                  <a:schemeClr val="tx1"/>
                </a:solidFill>
                <a:latin typeface="Arial"/>
                <a:cs typeface="Arial"/>
              </a:rPr>
              <a:t>Alongside GCSEs (or A Levels beyond Year 11) you study a work-related specialism. These are: </a:t>
            </a:r>
            <a:endParaRPr lang="en-GB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100">
              <a:solidFill>
                <a:schemeClr val="tx1"/>
              </a:solidFill>
            </a:endParaRPr>
          </a:p>
          <a:p>
            <a:pPr algn="l"/>
            <a:endParaRPr lang="en-GB" sz="2100">
              <a:solidFill>
                <a:schemeClr val="tx1"/>
              </a:solidFill>
            </a:endParaRPr>
          </a:p>
          <a:p>
            <a:pPr algn="l"/>
            <a:endParaRPr lang="en-GB" sz="160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altLang="en-US" sz="240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Content Placeholder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"/>
          <a:stretch>
            <a:fillRect/>
          </a:stretch>
        </p:blipFill>
        <p:spPr bwMode="auto">
          <a:xfrm>
            <a:off x="76200" y="5768879"/>
            <a:ext cx="9144000" cy="108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749" y="4275499"/>
            <a:ext cx="6003932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>
                <a:latin typeface="Arial"/>
                <a:cs typeface="Arial"/>
              </a:rPr>
              <a:t>Engineering &amp; advanced manufacturing</a:t>
            </a:r>
            <a:endParaRPr lang="en-US" sz="2400">
              <a:latin typeface="Arial"/>
              <a:cs typeface="Arial"/>
            </a:endParaRPr>
          </a:p>
          <a:p>
            <a:r>
              <a:rPr lang="en-GB" sz="2400" b="1">
                <a:latin typeface="Arial"/>
                <a:cs typeface="Arial"/>
              </a:rPr>
              <a:t>Health sciences</a:t>
            </a:r>
            <a:endParaRPr lang="en-GB"/>
          </a:p>
          <a:p>
            <a:r>
              <a:rPr lang="en-GB" sz="2400" b="1">
                <a:latin typeface="Arial"/>
                <a:cs typeface="Arial"/>
              </a:rPr>
              <a:t>Creative and digital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69015" y="4275499"/>
            <a:ext cx="2726082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>
                <a:latin typeface="Arial"/>
                <a:cs typeface="Arial"/>
              </a:rPr>
              <a:t>Sports science</a:t>
            </a:r>
            <a:endParaRPr lang="en-US"/>
          </a:p>
          <a:p>
            <a:r>
              <a:rPr lang="en-GB" sz="2400" b="1">
                <a:latin typeface="Arial"/>
                <a:cs typeface="Arial"/>
              </a:rPr>
              <a:t>Computing</a:t>
            </a:r>
            <a:endParaRPr lang="en-GB" sz="2400">
              <a:ea typeface="+mn-lt"/>
              <a:cs typeface="+mn-lt"/>
            </a:endParaRPr>
          </a:p>
          <a:p>
            <a:endParaRPr lang="en-GB" sz="2400" b="1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412" y="144472"/>
            <a:ext cx="2931586" cy="84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92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altLang="en-US" b="1">
              <a:solidFill>
                <a:srgbClr val="008080"/>
              </a:solidFill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47650" y="2438400"/>
            <a:ext cx="8648700" cy="1333079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altLang="en-US" sz="6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your choices</a:t>
            </a:r>
          </a:p>
        </p:txBody>
      </p:sp>
      <p:pic>
        <p:nvPicPr>
          <p:cNvPr id="13" name="Content Placeholder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"/>
          <a:stretch>
            <a:fillRect/>
          </a:stretch>
        </p:blipFill>
        <p:spPr bwMode="auto">
          <a:xfrm>
            <a:off x="0" y="5691664"/>
            <a:ext cx="9144000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945" y="76200"/>
            <a:ext cx="3636936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8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altLang="en-US" b="1">
              <a:solidFill>
                <a:srgbClr val="008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609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1" name="Title 4"/>
          <p:cNvSpPr>
            <a:spLocks noGrp="1"/>
          </p:cNvSpPr>
          <p:nvPr>
            <p:ph type="ctrTitle"/>
          </p:nvPr>
        </p:nvSpPr>
        <p:spPr>
          <a:xfrm>
            <a:off x="478971" y="1380706"/>
            <a:ext cx="7611291" cy="958244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altLang="en-US" sz="6000" b="1">
                <a:solidFill>
                  <a:srgbClr val="00B050"/>
                </a:solidFill>
                <a:latin typeface="Arial"/>
                <a:cs typeface="Arial"/>
              </a:rPr>
              <a:t>Research</a:t>
            </a:r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96308" y="2470719"/>
            <a:ext cx="5162006" cy="2990030"/>
          </a:xfr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What would you study if you chose this subject?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How is the subject taught?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How is it assessed?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>
              <a:solidFill>
                <a:schemeClr val="tx1"/>
              </a:solidFill>
            </a:endParaRPr>
          </a:p>
          <a:p>
            <a:endParaRPr lang="en-GB" sz="2800">
              <a:solidFill>
                <a:schemeClr val="tx1"/>
              </a:solidFill>
            </a:endParaRPr>
          </a:p>
          <a:p>
            <a:endParaRPr lang="en-GB" sz="3300">
              <a:solidFill>
                <a:schemeClr val="tx1"/>
              </a:solidFill>
            </a:endParaRPr>
          </a:p>
        </p:txBody>
      </p:sp>
      <p:pic>
        <p:nvPicPr>
          <p:cNvPr id="13" name="Content Placeholder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"/>
          <a:stretch>
            <a:fillRect/>
          </a:stretch>
        </p:blipFill>
        <p:spPr bwMode="auto">
          <a:xfrm>
            <a:off x="-2177" y="5715000"/>
            <a:ext cx="9144000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165" y="2660524"/>
            <a:ext cx="2359077" cy="2249187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871" y="128582"/>
            <a:ext cx="32607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90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94657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altLang="en-US" b="1">
              <a:solidFill>
                <a:srgbClr val="008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609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1" name="Title 4"/>
          <p:cNvSpPr>
            <a:spLocks noGrp="1"/>
          </p:cNvSpPr>
          <p:nvPr>
            <p:ph type="ctrTitle"/>
          </p:nvPr>
        </p:nvSpPr>
        <p:spPr>
          <a:xfrm>
            <a:off x="838200" y="1384800"/>
            <a:ext cx="7611291" cy="1099258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altLang="en-US" sz="66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  a balance</a:t>
            </a:r>
          </a:p>
        </p:txBody>
      </p:sp>
      <p:pic>
        <p:nvPicPr>
          <p:cNvPr id="13" name="Content Placeholder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"/>
          <a:stretch>
            <a:fillRect/>
          </a:stretch>
        </p:blipFill>
        <p:spPr bwMode="auto">
          <a:xfrm>
            <a:off x="-2177" y="5715000"/>
            <a:ext cx="9144000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519" y="2604751"/>
            <a:ext cx="1406652" cy="1636586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71465" y="2717655"/>
            <a:ext cx="2667000" cy="169277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600">
                <a:latin typeface="Arial"/>
                <a:cs typeface="Arial"/>
              </a:rPr>
              <a:t>Work changes all the time and, new skills are needed. 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62105" y="2431160"/>
            <a:ext cx="2590800" cy="406265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600">
                <a:latin typeface="Arial"/>
                <a:cs typeface="Arial"/>
              </a:rPr>
              <a:t>A balance of subjects will give you good all-round skills,  helping you to  keep options open and adapt to change.</a:t>
            </a:r>
          </a:p>
          <a:p>
            <a:endParaRPr lang="en-GB" sz="2400" b="1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23600"/>
            <a:ext cx="3386112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51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609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1" name="Title 4"/>
          <p:cNvSpPr>
            <a:spLocks noGrp="1"/>
          </p:cNvSpPr>
          <p:nvPr>
            <p:ph type="ctrTitle"/>
          </p:nvPr>
        </p:nvSpPr>
        <p:spPr>
          <a:xfrm>
            <a:off x="378823" y="1236415"/>
            <a:ext cx="8381999" cy="1444867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altLang="en-US" sz="4800" b="1">
                <a:solidFill>
                  <a:srgbClr val="00B050"/>
                </a:solidFill>
                <a:latin typeface="Arial"/>
                <a:cs typeface="Arial"/>
              </a:rPr>
              <a:t>Pick subjects you enjoy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102723" y="4570195"/>
            <a:ext cx="6934200" cy="899019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more likely to do well.</a:t>
            </a:r>
          </a:p>
        </p:txBody>
      </p:sp>
      <p:pic>
        <p:nvPicPr>
          <p:cNvPr id="13" name="Content Placeholder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"/>
          <a:stretch>
            <a:fillRect/>
          </a:stretch>
        </p:blipFill>
        <p:spPr bwMode="auto">
          <a:xfrm>
            <a:off x="-2177" y="5715000"/>
            <a:ext cx="9144000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283" y="2890168"/>
            <a:ext cx="1521619" cy="1521619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41600"/>
            <a:ext cx="32607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97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altLang="en-US" b="1">
              <a:solidFill>
                <a:srgbClr val="008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609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1" name="Title 4"/>
          <p:cNvSpPr>
            <a:spLocks noGrp="1"/>
          </p:cNvSpPr>
          <p:nvPr>
            <p:ph type="ctrTitle"/>
          </p:nvPr>
        </p:nvSpPr>
        <p:spPr>
          <a:xfrm>
            <a:off x="457200" y="1276800"/>
            <a:ext cx="8458199" cy="1393146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altLang="en-US" sz="4800" b="1">
                <a:solidFill>
                  <a:srgbClr val="00B050"/>
                </a:solidFill>
                <a:latin typeface="Arial"/>
                <a:cs typeface="Arial"/>
              </a:rPr>
              <a:t>Think about your best subjects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533401" y="4698277"/>
            <a:ext cx="8153399" cy="777377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grades normally mean more options.</a:t>
            </a:r>
          </a:p>
        </p:txBody>
      </p:sp>
      <p:pic>
        <p:nvPicPr>
          <p:cNvPr id="13" name="Content Placeholder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"/>
          <a:stretch>
            <a:fillRect/>
          </a:stretch>
        </p:blipFill>
        <p:spPr bwMode="auto">
          <a:xfrm>
            <a:off x="-2177" y="5715000"/>
            <a:ext cx="9144000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996230"/>
            <a:ext cx="1104900" cy="1428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287" y="88239"/>
            <a:ext cx="3386112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2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3565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altLang="en-US" b="1">
              <a:solidFill>
                <a:srgbClr val="008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609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1" name="Title 4"/>
          <p:cNvSpPr>
            <a:spLocks noGrp="1"/>
          </p:cNvSpPr>
          <p:nvPr>
            <p:ph type="ctrTitle"/>
          </p:nvPr>
        </p:nvSpPr>
        <p:spPr>
          <a:xfrm>
            <a:off x="457200" y="1346483"/>
            <a:ext cx="8001000" cy="1190798"/>
          </a:xfrm>
          <a:ln>
            <a:noFill/>
          </a:ln>
        </p:spPr>
        <p:txBody>
          <a:bodyPr>
            <a:noAutofit/>
          </a:bodyPr>
          <a:lstStyle/>
          <a:p>
            <a:br>
              <a:rPr lang="en-GB" altLang="en-US" b="1">
                <a:solidFill>
                  <a:srgbClr val="CC3300"/>
                </a:solidFill>
                <a:cs typeface="Arial" panose="020B0604020202020204" pitchFamily="34" charset="0"/>
              </a:rPr>
            </a:br>
            <a:r>
              <a:rPr lang="en-GB" altLang="en-US" sz="6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panic!</a:t>
            </a:r>
            <a:br>
              <a:rPr lang="en-GB" altLang="en-US" sz="6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60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Content Placeholder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"/>
          <a:stretch>
            <a:fillRect/>
          </a:stretch>
        </p:blipFill>
        <p:spPr bwMode="auto">
          <a:xfrm>
            <a:off x="-28303" y="5791200"/>
            <a:ext cx="9144000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052" y="4612905"/>
            <a:ext cx="8839200" cy="1097520"/>
          </a:xfrm>
          <a:ln>
            <a:noFill/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careers adviser and teachers are here to help!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685507"/>
            <a:ext cx="2560320" cy="160020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0" y="83285"/>
            <a:ext cx="32607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76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609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1" name="Title 4"/>
          <p:cNvSpPr>
            <a:spLocks noGrp="1"/>
          </p:cNvSpPr>
          <p:nvPr>
            <p:ph type="ctrTitle"/>
          </p:nvPr>
        </p:nvSpPr>
        <p:spPr>
          <a:xfrm>
            <a:off x="914400" y="1439187"/>
            <a:ext cx="7315200" cy="941197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altLang="en-US" sz="6000" b="1">
                <a:solidFill>
                  <a:srgbClr val="00B050"/>
                </a:solidFill>
                <a:latin typeface="Arial"/>
                <a:cs typeface="Arial"/>
              </a:rPr>
              <a:t>English and maths</a:t>
            </a:r>
            <a:endParaRPr lang="en-GB" altLang="en-US" sz="60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28600" y="2380385"/>
            <a:ext cx="8610601" cy="3040378"/>
          </a:xfr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l">
              <a:buChar char="•"/>
            </a:pPr>
            <a:r>
              <a:rPr lang="en-GB" altLang="en-US" sz="2600">
                <a:solidFill>
                  <a:schemeClr val="tx1"/>
                </a:solidFill>
                <a:latin typeface="Arial"/>
                <a:cs typeface="Arial"/>
              </a:rPr>
              <a:t>English and maths are important in all nearly all jobs.</a:t>
            </a:r>
            <a:br>
              <a:rPr lang="en-GB" altLang="en-US" sz="2600">
                <a:latin typeface="Arial"/>
                <a:cs typeface="Arial"/>
              </a:rPr>
            </a:br>
            <a:endParaRPr lang="en-GB" altLang="en-US" sz="2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har char="•"/>
            </a:pPr>
            <a:r>
              <a:rPr lang="en-GB" altLang="en-US" sz="2600">
                <a:solidFill>
                  <a:schemeClr val="tx1"/>
                </a:solidFill>
                <a:latin typeface="Arial"/>
                <a:cs typeface="Arial"/>
              </a:rPr>
              <a:t>Some courses and employers expect GCSE Grades </a:t>
            </a:r>
            <a:br>
              <a:rPr lang="en-GB" altLang="en-US" sz="260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GB" altLang="en-US" sz="2600">
                <a:solidFill>
                  <a:schemeClr val="tx1"/>
                </a:solidFill>
                <a:latin typeface="Arial"/>
                <a:cs typeface="Arial"/>
              </a:rPr>
              <a:t>9-4 (sometimes 9-5) in English and maths.</a:t>
            </a:r>
            <a:br>
              <a:rPr lang="en-GB" altLang="en-US" sz="26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2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har char="•"/>
            </a:pPr>
            <a:r>
              <a:rPr lang="en-GB" altLang="en-US" sz="2600">
                <a:solidFill>
                  <a:schemeClr val="tx1"/>
                </a:solidFill>
                <a:latin typeface="Arial"/>
                <a:cs typeface="Arial"/>
              </a:rPr>
              <a:t>If you don’t achieve Grades 9-4 in English and maths you must continue them in your studies after Year 11.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altLang="en-US" sz="2400">
              <a:solidFill>
                <a:schemeClr val="tx1"/>
              </a:solidFill>
              <a:cs typeface="Calibri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altLang="en-US" sz="2600">
              <a:solidFill>
                <a:schemeClr val="tx1"/>
              </a:solidFill>
            </a:endParaRPr>
          </a:p>
        </p:txBody>
      </p:sp>
      <p:pic>
        <p:nvPicPr>
          <p:cNvPr id="13" name="Content Placeholder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"/>
          <a:stretch>
            <a:fillRect/>
          </a:stretch>
        </p:blipFill>
        <p:spPr bwMode="auto">
          <a:xfrm>
            <a:off x="0" y="58674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87" y="134369"/>
            <a:ext cx="3260700" cy="95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27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altLang="en-US" b="1">
              <a:solidFill>
                <a:srgbClr val="008080"/>
              </a:solidFill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47650" y="2753268"/>
            <a:ext cx="8648700" cy="1333079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altLang="en-US" sz="66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subjects?</a:t>
            </a:r>
          </a:p>
        </p:txBody>
      </p:sp>
      <p:pic>
        <p:nvPicPr>
          <p:cNvPr id="13" name="Content Placeholder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"/>
          <a:stretch>
            <a:fillRect/>
          </a:stretch>
        </p:blipFill>
        <p:spPr bwMode="auto">
          <a:xfrm>
            <a:off x="0" y="5691664"/>
            <a:ext cx="9144000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414" y="103951"/>
            <a:ext cx="3636936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9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609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1" name="Title 4"/>
          <p:cNvSpPr>
            <a:spLocks noGrp="1"/>
          </p:cNvSpPr>
          <p:nvPr>
            <p:ph type="ctrTitle"/>
          </p:nvPr>
        </p:nvSpPr>
        <p:spPr>
          <a:xfrm>
            <a:off x="952499" y="1041778"/>
            <a:ext cx="7315200" cy="941197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altLang="en-US" sz="6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09599" y="1968282"/>
            <a:ext cx="8001001" cy="1102773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GB" alt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Science, technology, engineering </a:t>
            </a:r>
            <a:r>
              <a:rPr lang="en-GB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alt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maths </a:t>
            </a:r>
            <a:r>
              <a:rPr lang="en-GB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subjects are needed for many careers, including: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Content Placeholder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"/>
          <a:stretch>
            <a:fillRect/>
          </a:stretch>
        </p:blipFill>
        <p:spPr bwMode="auto">
          <a:xfrm>
            <a:off x="38099" y="5688874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632" y="3064058"/>
            <a:ext cx="2571204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300">
                <a:latin typeface="Arial"/>
                <a:cs typeface="Arial"/>
              </a:rPr>
              <a:t>Construction</a:t>
            </a:r>
            <a:endParaRPr lang="en-US"/>
          </a:p>
          <a:p>
            <a:r>
              <a:rPr lang="en-GB" sz="2300">
                <a:latin typeface="Arial"/>
                <a:cs typeface="Arial"/>
              </a:rPr>
              <a:t>Energy</a:t>
            </a:r>
          </a:p>
          <a:p>
            <a:r>
              <a:rPr lang="en-GB" sz="2300">
                <a:latin typeface="Arial"/>
                <a:cs typeface="Arial"/>
              </a:rPr>
              <a:t>Engineering</a:t>
            </a:r>
          </a:p>
          <a:p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Entertainment</a:t>
            </a:r>
          </a:p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8951" y="3139618"/>
            <a:ext cx="2568168" cy="186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300">
                <a:latin typeface="Arial"/>
                <a:cs typeface="Arial"/>
              </a:rPr>
              <a:t>Environmental</a:t>
            </a:r>
            <a:endParaRPr lang="en-US"/>
          </a:p>
          <a:p>
            <a:r>
              <a:rPr lang="en-GB" sz="2300">
                <a:latin typeface="Arial"/>
                <a:cs typeface="Arial"/>
              </a:rPr>
              <a:t>Finance</a:t>
            </a:r>
          </a:p>
          <a:p>
            <a:r>
              <a:rPr lang="en-GB" sz="2300">
                <a:latin typeface="Arial"/>
                <a:cs typeface="Arial"/>
              </a:rPr>
              <a:t>Food </a:t>
            </a:r>
            <a:endParaRPr lang="en-GB" sz="2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300">
                <a:latin typeface="Arial"/>
                <a:cs typeface="Arial"/>
              </a:rPr>
              <a:t>Health care</a:t>
            </a:r>
            <a:endParaRPr lang="en-GB" sz="2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300">
                <a:latin typeface="Arial"/>
                <a:cs typeface="Arial"/>
              </a:rPr>
              <a:t>IT</a:t>
            </a:r>
            <a:endParaRPr lang="en-GB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3194" y="3094351"/>
            <a:ext cx="3150327" cy="186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300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endParaRPr lang="en-US">
              <a:cs typeface="Calibri"/>
            </a:endParaRPr>
          </a:p>
          <a:p>
            <a:r>
              <a:rPr lang="en-GB" sz="2300">
                <a:latin typeface="Arial"/>
                <a:cs typeface="Arial"/>
              </a:rPr>
              <a:t>Pharmaceuticals</a:t>
            </a:r>
          </a:p>
          <a:p>
            <a:r>
              <a:rPr lang="en-GB" sz="2300">
                <a:latin typeface="Arial"/>
                <a:cs typeface="Arial"/>
              </a:rPr>
              <a:t>Sports technology</a:t>
            </a:r>
          </a:p>
          <a:p>
            <a:r>
              <a:rPr lang="en-GB" sz="2300">
                <a:latin typeface="Arial"/>
                <a:cs typeface="Arial"/>
              </a:rPr>
              <a:t>Textiles</a:t>
            </a:r>
          </a:p>
          <a:p>
            <a:endParaRPr lang="en-GB" sz="230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074461"/>
            <a:ext cx="8229600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solidFill>
                  <a:srgbClr val="FF0000"/>
                </a:solidFill>
              </a:rPr>
              <a:t> </a:t>
            </a:r>
            <a:r>
              <a:rPr lang="en-GB" sz="2300" i="1">
                <a:latin typeface="Arial" panose="020B0604020202020204" pitchFamily="34" charset="0"/>
                <a:cs typeface="Arial" panose="020B0604020202020204" pitchFamily="34" charset="0"/>
              </a:rPr>
              <a:t>‘72% of all UK businesses rely on STEM skills.’ (CBI)</a:t>
            </a:r>
          </a:p>
          <a:p>
            <a:pPr algn="ctr"/>
            <a:endParaRPr lang="en-GB" sz="23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1648"/>
            <a:ext cx="3260700" cy="101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62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43400" y="2143005"/>
            <a:ext cx="4579510" cy="2400657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500" b="1">
                <a:solidFill>
                  <a:srgbClr val="00B050"/>
                </a:solidFill>
                <a:latin typeface="Arial"/>
                <a:cs typeface="Arial"/>
              </a:rPr>
              <a:t>Separate sciences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>
                <a:latin typeface="Arial"/>
                <a:cs typeface="Arial"/>
              </a:rPr>
              <a:t>Biology, chemistry and physics studied separately.</a:t>
            </a:r>
            <a:endParaRPr lang="en-GB" sz="2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>
                <a:latin typeface="Arial"/>
                <a:cs typeface="Arial"/>
              </a:rPr>
              <a:t>Leads to 3 GCSEs.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>
                <a:latin typeface="Arial"/>
                <a:cs typeface="Arial"/>
              </a:rPr>
              <a:t>You may need agreement from teachers.</a:t>
            </a:r>
          </a:p>
        </p:txBody>
      </p:sp>
      <p:sp>
        <p:nvSpPr>
          <p:cNvPr id="11" name="Title 4"/>
          <p:cNvSpPr>
            <a:spLocks noGrp="1"/>
          </p:cNvSpPr>
          <p:nvPr>
            <p:ph type="ctrTitle"/>
          </p:nvPr>
        </p:nvSpPr>
        <p:spPr>
          <a:xfrm>
            <a:off x="762000" y="1228517"/>
            <a:ext cx="7620000" cy="888853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altLang="en-US" sz="6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GCSE science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67420" y="2235219"/>
            <a:ext cx="4114800" cy="2300415"/>
          </a:xfrm>
          <a:ln w="19050"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altLang="en-US" sz="2400" b="1">
                <a:solidFill>
                  <a:srgbClr val="00B050"/>
                </a:solidFill>
                <a:latin typeface="Arial"/>
                <a:cs typeface="Arial"/>
              </a:rPr>
              <a:t>Combined science</a:t>
            </a:r>
            <a:endParaRPr lang="en-GB" altLang="en-US" sz="24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/>
                <a:cs typeface="Arial"/>
              </a:rPr>
              <a:t>‘Double science’.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/>
                <a:cs typeface="Arial"/>
              </a:rPr>
              <a:t>Covers biology, chemistry and physics.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/>
                <a:cs typeface="Arial"/>
              </a:rPr>
              <a:t>Leads to 2 GCSEs.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altLang="en-US" sz="2400">
              <a:solidFill>
                <a:schemeClr val="tx1"/>
              </a:solidFill>
              <a:latin typeface="Arial"/>
              <a:cs typeface="Arial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altLang="en-US" sz="23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3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"/>
          <a:stretch>
            <a:fillRect/>
          </a:stretch>
        </p:blipFill>
        <p:spPr bwMode="auto">
          <a:xfrm>
            <a:off x="0" y="5715000"/>
            <a:ext cx="9144000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8210" y="4771740"/>
            <a:ext cx="8465709" cy="861774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>
                <a:latin typeface="Arial"/>
                <a:cs typeface="Arial"/>
              </a:rPr>
              <a:t>If you want to take science A Levels, speak to your teachers and careers adviser about the best option.</a:t>
            </a:r>
            <a:endParaRPr lang="en-US">
              <a:latin typeface="Calibri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210" y="90947"/>
            <a:ext cx="32607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55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30179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altLang="en-US" b="1">
              <a:solidFill>
                <a:srgbClr val="008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609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1" name="Title 4"/>
          <p:cNvSpPr>
            <a:spLocks noGrp="1"/>
          </p:cNvSpPr>
          <p:nvPr>
            <p:ph type="ctrTitle"/>
          </p:nvPr>
        </p:nvSpPr>
        <p:spPr>
          <a:xfrm>
            <a:off x="651850" y="979015"/>
            <a:ext cx="7620000" cy="807065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altLang="en-US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foreign languages</a:t>
            </a:r>
          </a:p>
        </p:txBody>
      </p:sp>
      <p:pic>
        <p:nvPicPr>
          <p:cNvPr id="13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"/>
          <a:stretch>
            <a:fillRect/>
          </a:stretch>
        </p:blipFill>
        <p:spPr bwMode="auto">
          <a:xfrm>
            <a:off x="0" y="5791200"/>
            <a:ext cx="9144000" cy="121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482" y="1714922"/>
            <a:ext cx="8643036" cy="487825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GB" sz="2400">
                <a:latin typeface="Arial"/>
                <a:cs typeface="Arial"/>
              </a:rPr>
              <a:t>Valued in many jobs as employers want staff who are comfortable with different languages and cultures. </a:t>
            </a:r>
            <a:endParaRPr lang="en-GB" sz="2400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240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>
                <a:latin typeface="Arial"/>
                <a:cs typeface="Arial"/>
              </a:rPr>
              <a:t>Needed for university courses in languages.</a:t>
            </a:r>
            <a:endParaRPr lang="en-GB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240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>
                <a:latin typeface="Arial"/>
                <a:cs typeface="Arial"/>
              </a:rPr>
              <a:t>Sometimes needed to study English, international studies and history of art.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240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latin typeface="Arial"/>
                <a:cs typeface="Arial"/>
              </a:rPr>
              <a:t>Useful for studying business, finance, law, politics.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latin typeface="Arial"/>
                <a:cs typeface="Arial"/>
              </a:rPr>
              <a:t>Valued by many universities for </a:t>
            </a:r>
            <a:r>
              <a:rPr lang="en-GB" sz="2400" b="1">
                <a:latin typeface="Arial"/>
                <a:cs typeface="Arial"/>
              </a:rPr>
              <a:t>all</a:t>
            </a:r>
            <a:r>
              <a:rPr lang="en-GB" sz="2400">
                <a:latin typeface="Arial"/>
                <a:cs typeface="Arial"/>
              </a:rPr>
              <a:t> courses.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468" y="132905"/>
            <a:ext cx="2932512" cy="85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17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altLang="en-US" b="1">
              <a:solidFill>
                <a:srgbClr val="008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609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1" name="Title 4"/>
          <p:cNvSpPr>
            <a:spLocks noGrp="1"/>
          </p:cNvSpPr>
          <p:nvPr>
            <p:ph type="ctrTitle"/>
          </p:nvPr>
        </p:nvSpPr>
        <p:spPr>
          <a:xfrm>
            <a:off x="272629" y="1266513"/>
            <a:ext cx="8539246" cy="888853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altLang="en-US" sz="4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 &amp; design and performing arts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57876" y="2057401"/>
            <a:ext cx="8539246" cy="3657599"/>
          </a:xfr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GB" altLang="en-US" sz="2400">
                <a:solidFill>
                  <a:schemeClr val="tx1"/>
                </a:solidFill>
                <a:latin typeface="Arial"/>
                <a:cs typeface="Arial"/>
              </a:rPr>
              <a:t>Develop creativity, communication and ICT skills. These are important in many careers, not just jobs in art and design. </a:t>
            </a:r>
            <a:b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altLang="en-US" sz="2400">
                <a:solidFill>
                  <a:schemeClr val="tx1"/>
                </a:solidFill>
                <a:latin typeface="Arial"/>
                <a:cs typeface="Arial"/>
              </a:rPr>
              <a:t>Higher education courses in art and design subjects and architecture often want to see samples of your work </a:t>
            </a:r>
            <a:b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400">
                <a:solidFill>
                  <a:schemeClr val="tx1"/>
                </a:solidFill>
                <a:latin typeface="Arial"/>
                <a:cs typeface="Arial"/>
              </a:rPr>
              <a:t>(a portfolio). </a:t>
            </a:r>
            <a:b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altLang="en-US" sz="2400">
                <a:solidFill>
                  <a:schemeClr val="tx1"/>
                </a:solidFill>
                <a:latin typeface="Arial"/>
                <a:cs typeface="Arial"/>
              </a:rPr>
              <a:t>Performing arts courses may hold auditions.</a:t>
            </a:r>
          </a:p>
        </p:txBody>
      </p:sp>
      <p:pic>
        <p:nvPicPr>
          <p:cNvPr id="13" name="Content Placeholder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"/>
          <a:stretch>
            <a:fillRect/>
          </a:stretch>
        </p:blipFill>
        <p:spPr bwMode="auto">
          <a:xfrm>
            <a:off x="0" y="5715000"/>
            <a:ext cx="9144000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765" y="51065"/>
            <a:ext cx="32607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96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altLang="en-US" b="1">
              <a:solidFill>
                <a:srgbClr val="008080"/>
              </a:solidFill>
            </a:endParaRPr>
          </a:p>
        </p:txBody>
      </p:sp>
      <p:sp>
        <p:nvSpPr>
          <p:cNvPr id="11" name="Title 4"/>
          <p:cNvSpPr>
            <a:spLocks noGrp="1"/>
          </p:cNvSpPr>
          <p:nvPr>
            <p:ph type="ctrTitle"/>
          </p:nvPr>
        </p:nvSpPr>
        <p:spPr>
          <a:xfrm>
            <a:off x="617899" y="978404"/>
            <a:ext cx="7620000" cy="888853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altLang="en-US" sz="4600" b="1">
                <a:solidFill>
                  <a:srgbClr val="00B050"/>
                </a:solidFill>
                <a:latin typeface="Arial"/>
                <a:cs typeface="Arial"/>
              </a:rPr>
              <a:t>Higher education</a:t>
            </a:r>
          </a:p>
        </p:txBody>
      </p:sp>
      <p:pic>
        <p:nvPicPr>
          <p:cNvPr id="13" name="Content Placeholder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"/>
          <a:stretch>
            <a:fillRect/>
          </a:stretch>
        </p:blipFill>
        <p:spPr bwMode="auto">
          <a:xfrm>
            <a:off x="0" y="5715000"/>
            <a:ext cx="9144000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5477" y="1712520"/>
            <a:ext cx="8788221" cy="39395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500">
                <a:latin typeface="Arial"/>
                <a:cs typeface="Arial"/>
              </a:rPr>
              <a:t>Higher education (university) courses normally require GCSE Grades 9-4 / 9-5 in </a:t>
            </a:r>
            <a:r>
              <a:rPr lang="en-GB" altLang="en-US" sz="2500" b="1">
                <a:latin typeface="Arial"/>
                <a:cs typeface="Arial"/>
              </a:rPr>
              <a:t>English</a:t>
            </a:r>
            <a:r>
              <a:rPr lang="en-GB" altLang="en-US" sz="2500">
                <a:latin typeface="Arial"/>
                <a:cs typeface="Arial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altLang="en-US" sz="2500"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500">
                <a:latin typeface="Arial"/>
                <a:cs typeface="Arial"/>
              </a:rPr>
              <a:t>Other subjects, e.g. </a:t>
            </a:r>
            <a:r>
              <a:rPr lang="en-GB" altLang="en-US" sz="2500" b="1">
                <a:latin typeface="Arial"/>
                <a:cs typeface="Arial"/>
              </a:rPr>
              <a:t>maths, science </a:t>
            </a:r>
            <a:r>
              <a:rPr lang="en-GB" altLang="en-US" sz="2500">
                <a:latin typeface="Arial"/>
                <a:cs typeface="Arial"/>
              </a:rPr>
              <a:t>may be needed too. </a:t>
            </a:r>
            <a:endParaRPr lang="en-GB" altLang="en-US" sz="2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altLang="en-US" sz="2500"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500">
                <a:latin typeface="Arial"/>
                <a:cs typeface="Arial"/>
              </a:rPr>
              <a:t>You may need to achieve these grades in one sitting. </a:t>
            </a:r>
            <a:endParaRPr lang="en-GB" altLang="en-US" sz="2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altLang="en-US" sz="2500"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500">
                <a:latin typeface="Arial"/>
                <a:cs typeface="Arial"/>
              </a:rPr>
              <a:t>Selective courses attract applicants with grades 9-7.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altLang="en-US" sz="2500"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500">
                <a:latin typeface="Arial"/>
                <a:cs typeface="Arial"/>
              </a:rPr>
              <a:t>Equivalent qualifications may be accepted but  check.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35" y="91692"/>
            <a:ext cx="3102265" cy="89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44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/>
          <p:cNvSpPr>
            <a:spLocks noGrp="1"/>
          </p:cNvSpPr>
          <p:nvPr>
            <p:ph type="ctrTitle"/>
          </p:nvPr>
        </p:nvSpPr>
        <p:spPr>
          <a:xfrm>
            <a:off x="2722" y="960571"/>
            <a:ext cx="8991600" cy="888853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altLang="en-US" sz="6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more</a:t>
            </a:r>
          </a:p>
        </p:txBody>
      </p:sp>
      <p:pic>
        <p:nvPicPr>
          <p:cNvPr id="13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"/>
          <a:stretch>
            <a:fillRect/>
          </a:stretch>
        </p:blipFill>
        <p:spPr bwMode="auto">
          <a:xfrm>
            <a:off x="0" y="5715000"/>
            <a:ext cx="9144000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9678" y="1929934"/>
            <a:ext cx="8844644" cy="378565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>
                <a:latin typeface="Arial"/>
                <a:cs typeface="Arial"/>
              </a:rPr>
              <a:t>Your school options guide (normally on school websites)</a:t>
            </a:r>
            <a:endParaRPr lang="en-US" sz="240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b="1">
                <a:latin typeface="Arial"/>
                <a:cs typeface="Arial"/>
              </a:rPr>
              <a:t>What can I do with….? </a:t>
            </a:r>
            <a:r>
              <a:rPr lang="en-GB" altLang="en-US" sz="2400">
                <a:latin typeface="Arial"/>
                <a:cs typeface="Arial"/>
              </a:rPr>
              <a:t>– leaflets about subjects and careers</a:t>
            </a:r>
            <a:endParaRPr lang="en-GB" sz="240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latin typeface="Arial"/>
                <a:cs typeface="Calibri"/>
              </a:rPr>
              <a:t>www.icould.com</a:t>
            </a:r>
            <a:r>
              <a:rPr lang="en-GB" altLang="en-US" sz="2400" b="1">
                <a:latin typeface="Arial"/>
                <a:cs typeface="Arial"/>
              </a:rPr>
              <a:t> </a:t>
            </a:r>
            <a:r>
              <a:rPr lang="en-GB" altLang="en-US" sz="2400">
                <a:latin typeface="Arial"/>
                <a:cs typeface="Arial"/>
              </a:rPr>
              <a:t>–</a:t>
            </a:r>
            <a:r>
              <a:rPr lang="en-GB" altLang="en-US" sz="2400" b="1">
                <a:latin typeface="Arial"/>
                <a:cs typeface="Arial"/>
              </a:rPr>
              <a:t> </a:t>
            </a:r>
            <a:r>
              <a:rPr lang="en-GB" altLang="en-US" sz="2400">
                <a:latin typeface="Arial"/>
                <a:cs typeface="Arial"/>
              </a:rPr>
              <a:t>Career ideas, information, videos</a:t>
            </a:r>
            <a:endParaRPr lang="en-GB" sz="240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b="1">
                <a:latin typeface="Arial"/>
                <a:cs typeface="Arial"/>
              </a:rPr>
              <a:t>www.sheffieldprogress.co.uk </a:t>
            </a:r>
            <a:r>
              <a:rPr lang="en-GB" altLang="en-US" sz="2400">
                <a:latin typeface="Arial"/>
                <a:cs typeface="Arial"/>
              </a:rPr>
              <a:t>– Opportunities at age 16+</a:t>
            </a:r>
            <a:endParaRPr lang="en-GB" sz="240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latin typeface="Arial"/>
                <a:cs typeface="Calibri"/>
              </a:rPr>
              <a:t>www.ucas.com</a:t>
            </a:r>
            <a:r>
              <a:rPr lang="en-GB" sz="2400">
                <a:latin typeface="Arial"/>
                <a:cs typeface="Calibri"/>
              </a:rPr>
              <a:t> - </a:t>
            </a:r>
            <a:r>
              <a:rPr lang="en-GB" altLang="en-US" sz="2400">
                <a:latin typeface="Arial"/>
                <a:cs typeface="Arial"/>
              </a:rPr>
              <a:t>Higher education </a:t>
            </a:r>
            <a:endParaRPr lang="en-GB" sz="240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latin typeface="Arial"/>
                <a:cs typeface="Calibri"/>
              </a:rPr>
              <a:t>www.informedchoices.ac.uk</a:t>
            </a:r>
            <a:r>
              <a:rPr lang="en-GB" altLang="en-US" sz="2400" b="1">
                <a:latin typeface="Arial"/>
                <a:cs typeface="Arial"/>
              </a:rPr>
              <a:t> </a:t>
            </a:r>
            <a:r>
              <a:rPr lang="en-GB" altLang="en-US" sz="2400">
                <a:latin typeface="Arial"/>
                <a:cs typeface="Arial"/>
              </a:rPr>
              <a:t>– Subject choice and university</a:t>
            </a:r>
            <a:endParaRPr lang="en-GB" sz="240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latin typeface="Arial"/>
                <a:cs typeface="Calibri"/>
              </a:rPr>
              <a:t>https://nationalcareers.service.gov.uk</a:t>
            </a:r>
            <a:r>
              <a:rPr lang="en-GB" altLang="en-US" sz="2400" b="1">
                <a:latin typeface="Arial"/>
                <a:cs typeface="Arial"/>
              </a:rPr>
              <a:t> </a:t>
            </a:r>
            <a:r>
              <a:rPr lang="en-GB" sz="2400">
                <a:latin typeface="Arial"/>
                <a:cs typeface="Arial"/>
              </a:rPr>
              <a:t>–</a:t>
            </a:r>
            <a:r>
              <a:rPr lang="en-GB" altLang="en-US" sz="2400">
                <a:latin typeface="Arial"/>
                <a:cs typeface="Arial"/>
              </a:rPr>
              <a:t> National Careers Service </a:t>
            </a:r>
            <a:endParaRPr lang="en-GB" sz="240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b="1">
                <a:latin typeface="Arial"/>
                <a:cs typeface="Arial"/>
              </a:rPr>
              <a:t>www.sheffieldfutures.org.uk</a:t>
            </a:r>
            <a:r>
              <a:rPr lang="en-GB" sz="2400" b="1">
                <a:latin typeface="Arial"/>
                <a:cs typeface="Arial"/>
              </a:rPr>
              <a:t> </a:t>
            </a:r>
            <a:r>
              <a:rPr lang="en-GB" sz="2400">
                <a:latin typeface="Arial"/>
                <a:cs typeface="Arial"/>
              </a:rPr>
              <a:t>– Sheffield Futures</a:t>
            </a:r>
            <a:endParaRPr lang="en-GB" sz="2400">
              <a:latin typeface="Arial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446" y="84452"/>
            <a:ext cx="3009876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23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altLang="en-US" b="1">
              <a:solidFill>
                <a:srgbClr val="008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609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1" name="Title 4"/>
          <p:cNvSpPr>
            <a:spLocks noGrp="1"/>
          </p:cNvSpPr>
          <p:nvPr>
            <p:ph type="ctrTitle"/>
          </p:nvPr>
        </p:nvSpPr>
        <p:spPr>
          <a:xfrm>
            <a:off x="762000" y="1275069"/>
            <a:ext cx="7620000" cy="888853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altLang="en-US" sz="6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in touch</a:t>
            </a:r>
          </a:p>
        </p:txBody>
      </p:sp>
      <p:pic>
        <p:nvPicPr>
          <p:cNvPr id="13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"/>
          <a:stretch>
            <a:fillRect/>
          </a:stretch>
        </p:blipFill>
        <p:spPr bwMode="auto">
          <a:xfrm>
            <a:off x="0" y="5715000"/>
            <a:ext cx="9144000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6556" y="2213677"/>
            <a:ext cx="7625444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buFontTx/>
              <a:buNone/>
            </a:pPr>
            <a:r>
              <a:rPr lang="en-GB" altLang="en-US" sz="3200">
                <a:latin typeface="Arial"/>
                <a:cs typeface="Arial"/>
              </a:rPr>
              <a:t>Speak to your careers adviser in school.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6884" y="2823728"/>
            <a:ext cx="7168244" cy="36625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altLang="en-US" sz="3600" b="1">
                <a:solidFill>
                  <a:srgbClr val="00B050"/>
                </a:solidFill>
                <a:latin typeface="Arial"/>
                <a:cs typeface="Arial"/>
              </a:rPr>
              <a:t>Sheffield Futures:</a:t>
            </a:r>
          </a:p>
          <a:p>
            <a:r>
              <a:rPr lang="en-GB" sz="2800">
                <a:latin typeface="Arial"/>
                <a:cs typeface="Arial"/>
              </a:rPr>
              <a:t>0114 201 2800 </a:t>
            </a:r>
          </a:p>
          <a:p>
            <a:r>
              <a:rPr lang="en-GB" sz="2800">
                <a:latin typeface="Arial"/>
                <a:cs typeface="Arial"/>
              </a:rPr>
              <a:t>enquiries@sheffieldfutures.org.uk</a:t>
            </a:r>
          </a:p>
          <a:p>
            <a:r>
              <a:rPr lang="en-GB" sz="2800">
                <a:latin typeface="Arial"/>
                <a:cs typeface="Arial"/>
              </a:rPr>
              <a:t>www.sheffieldfutures.org.uk</a:t>
            </a:r>
          </a:p>
          <a:p>
            <a:r>
              <a:rPr lang="en-GB" sz="2800">
                <a:latin typeface="Arial"/>
                <a:cs typeface="Arial"/>
              </a:rPr>
              <a:t>     @sheffFutures</a:t>
            </a:r>
          </a:p>
          <a:p>
            <a:r>
              <a:rPr lang="en-GB" sz="2800">
                <a:latin typeface="Arial"/>
                <a:cs typeface="Arial"/>
              </a:rPr>
              <a:t>     Sheffield Futures</a:t>
            </a:r>
          </a:p>
          <a:p>
            <a:endParaRPr lang="en-GB" sz="2800"/>
          </a:p>
          <a:p>
            <a:r>
              <a:rPr lang="en-GB" sz="2800"/>
              <a:t>   </a:t>
            </a:r>
            <a:endParaRPr lang="en-GB" sz="2800"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157648"/>
            <a:ext cx="368254" cy="3682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712216"/>
            <a:ext cx="368254" cy="3682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90947"/>
            <a:ext cx="32607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26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altLang="en-US" b="1">
              <a:solidFill>
                <a:srgbClr val="008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609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pic>
        <p:nvPicPr>
          <p:cNvPr id="13" name="Content Placeholder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"/>
          <a:stretch>
            <a:fillRect/>
          </a:stretch>
        </p:blipFill>
        <p:spPr bwMode="auto">
          <a:xfrm>
            <a:off x="0" y="5714999"/>
            <a:ext cx="9144000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57051" y="4750036"/>
            <a:ext cx="8331926" cy="1313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48666"/>
            <a:ext cx="7772400" cy="2593975"/>
          </a:xfrm>
        </p:spPr>
        <p:txBody>
          <a:bodyPr>
            <a:normAutofit/>
          </a:bodyPr>
          <a:lstStyle/>
          <a:p>
            <a:r>
              <a:rPr lang="en-GB" sz="6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br>
              <a:rPr lang="en-GB" sz="6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2239"/>
            <a:ext cx="3511524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5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altLang="en-US" b="1">
              <a:solidFill>
                <a:srgbClr val="008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609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1" name="Title 4"/>
          <p:cNvSpPr>
            <a:spLocks noGrp="1"/>
          </p:cNvSpPr>
          <p:nvPr>
            <p:ph type="ctrTitle"/>
          </p:nvPr>
        </p:nvSpPr>
        <p:spPr>
          <a:xfrm>
            <a:off x="953631" y="934123"/>
            <a:ext cx="6705600" cy="888853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altLang="en-US" sz="56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subjects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60617" y="1817521"/>
            <a:ext cx="8593615" cy="1295627"/>
          </a:xfr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GB" sz="2400">
                <a:solidFill>
                  <a:schemeClr val="tx1"/>
                </a:solidFill>
                <a:latin typeface="Arial"/>
                <a:cs typeface="Arial"/>
              </a:rPr>
              <a:t>There are some subjects that everyone normally has to take. These are called 'core' or 'compulsory' subjects. They usually include: </a:t>
            </a:r>
          </a:p>
        </p:txBody>
      </p:sp>
      <p:pic>
        <p:nvPicPr>
          <p:cNvPr id="13" name="Content Placeholder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"/>
          <a:stretch>
            <a:fillRect/>
          </a:stretch>
        </p:blipFill>
        <p:spPr bwMode="auto">
          <a:xfrm>
            <a:off x="0" y="5555706"/>
            <a:ext cx="9144000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199" y="3251741"/>
            <a:ext cx="3409144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lvl="0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endParaRPr lang="en-US"/>
          </a:p>
          <a:p>
            <a:pPr lvl="0"/>
            <a:r>
              <a:rPr lang="en-US" sz="2400" b="1">
                <a:latin typeface="Arial"/>
                <a:cs typeface="Arial"/>
              </a:rPr>
              <a:t>Maths</a:t>
            </a:r>
            <a:endParaRPr lang="en-GB" sz="2400" b="1">
              <a:latin typeface="Arial"/>
              <a:cs typeface="Arial"/>
            </a:endParaRPr>
          </a:p>
          <a:p>
            <a:pPr lvl="0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</a:p>
          <a:p>
            <a:pPr lvl="0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Computing</a:t>
            </a:r>
            <a:endParaRPr lang="en-GB" altLang="en-US" sz="2400" b="1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1350" y="3251740"/>
            <a:ext cx="502920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lvl="0"/>
            <a:r>
              <a:rPr lang="en-US" sz="2400" b="1">
                <a:latin typeface="Arial"/>
                <a:cs typeface="Arial"/>
              </a:rPr>
              <a:t>PE</a:t>
            </a:r>
            <a:endParaRPr lang="en-US">
              <a:latin typeface="Arial"/>
              <a:cs typeface="Arial"/>
            </a:endParaRPr>
          </a:p>
          <a:p>
            <a:pPr lvl="0"/>
            <a:r>
              <a:rPr lang="en-US" sz="2400" b="1">
                <a:latin typeface="Arial"/>
                <a:cs typeface="Arial"/>
              </a:rPr>
              <a:t>Citizenship / PHSE</a:t>
            </a:r>
          </a:p>
          <a:p>
            <a:pPr lvl="0"/>
            <a:r>
              <a:rPr lang="en-US" sz="2400" b="1">
                <a:latin typeface="Arial"/>
                <a:cs typeface="Arial"/>
              </a:rPr>
              <a:t>Religious education</a:t>
            </a:r>
          </a:p>
          <a:p>
            <a:pPr lvl="0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Sex and relationship education</a:t>
            </a:r>
            <a:endParaRPr lang="en-GB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525" y="4936833"/>
            <a:ext cx="8650216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You may have to take other subjects too, e.g. a language. You don't have to take exams in all the core subjects. </a:t>
            </a:r>
            <a:endParaRPr lang="en-GB" sz="2400" dirty="0">
              <a:latin typeface="Arial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303" y="120329"/>
            <a:ext cx="2933439" cy="85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62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40348" y="28609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altLang="en-US" b="1">
              <a:solidFill>
                <a:srgbClr val="008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609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1" name="Title 4"/>
          <p:cNvSpPr>
            <a:spLocks noGrp="1"/>
          </p:cNvSpPr>
          <p:nvPr>
            <p:ph type="ctrTitle"/>
          </p:nvPr>
        </p:nvSpPr>
        <p:spPr>
          <a:xfrm>
            <a:off x="1143000" y="1083183"/>
            <a:ext cx="6248400" cy="888853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altLang="en-US" sz="5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 subjects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1665" y="2128418"/>
            <a:ext cx="8218529" cy="3390807"/>
          </a:xfr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The subjects you can choose are called ‘optional subjects’ or 'options'. </a:t>
            </a:r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The choice may vary between schools. </a:t>
            </a:r>
            <a:br>
              <a:rPr lang="en-GB">
                <a:latin typeface="Arial"/>
                <a:cs typeface="Arial"/>
              </a:rPr>
            </a:br>
            <a:endParaRPr lang="en-GB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Your school will give you full details. </a:t>
            </a:r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Content Placeholder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"/>
          <a:stretch>
            <a:fillRect/>
          </a:stretch>
        </p:blipFill>
        <p:spPr bwMode="auto">
          <a:xfrm>
            <a:off x="-33704" y="5598444"/>
            <a:ext cx="9144000" cy="124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404" y="85895"/>
            <a:ext cx="313528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94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40348" y="28609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altLang="en-US" b="1">
              <a:solidFill>
                <a:srgbClr val="008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609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1" name="Title 4"/>
          <p:cNvSpPr>
            <a:spLocks noGrp="1"/>
          </p:cNvSpPr>
          <p:nvPr>
            <p:ph type="ctrTitle"/>
          </p:nvPr>
        </p:nvSpPr>
        <p:spPr>
          <a:xfrm>
            <a:off x="1007452" y="974578"/>
            <a:ext cx="6248400" cy="888853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altLang="en-US" sz="4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Entitlement subjects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40613" y="1864717"/>
            <a:ext cx="8898701" cy="4403051"/>
          </a:xfr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GB" sz="2200">
                <a:solidFill>
                  <a:schemeClr val="tx1"/>
                </a:solidFill>
                <a:latin typeface="Arial"/>
                <a:cs typeface="Arial"/>
              </a:rPr>
              <a:t>If your school follows the National Curriculum, you should be allowed  to study certain subjects if you wish. These are called ‘entitlement' subjects. </a:t>
            </a:r>
            <a:endParaRPr lang="en-GB" sz="2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r>
              <a:rPr lang="en-GB" sz="2200">
                <a:solidFill>
                  <a:schemeClr val="tx1"/>
                </a:solidFill>
                <a:latin typeface="Arial"/>
                <a:cs typeface="Arial"/>
              </a:rPr>
              <a:t>You should be able to choose at least one from each group: </a:t>
            </a:r>
            <a:endParaRPr lang="en-GB" sz="2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3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300">
              <a:solidFill>
                <a:schemeClr val="tx1"/>
              </a:solidFill>
            </a:endParaRPr>
          </a:p>
          <a:p>
            <a:endParaRPr lang="en-GB" sz="2300">
              <a:solidFill>
                <a:schemeClr val="tx1"/>
              </a:solidFill>
            </a:endParaRPr>
          </a:p>
          <a:p>
            <a:endParaRPr lang="en-GB" sz="2300">
              <a:solidFill>
                <a:schemeClr val="tx1"/>
              </a:solidFill>
            </a:endParaRPr>
          </a:p>
          <a:p>
            <a:endParaRPr lang="en-GB" sz="2300">
              <a:solidFill>
                <a:schemeClr val="tx1"/>
              </a:solidFill>
            </a:endParaRPr>
          </a:p>
          <a:p>
            <a:endParaRPr lang="en-GB" sz="2000">
              <a:solidFill>
                <a:schemeClr val="tx1"/>
              </a:solidFill>
            </a:endParaRPr>
          </a:p>
        </p:txBody>
      </p:sp>
      <p:pic>
        <p:nvPicPr>
          <p:cNvPr id="13" name="Content Placeholder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"/>
          <a:stretch>
            <a:fillRect/>
          </a:stretch>
        </p:blipFill>
        <p:spPr bwMode="auto">
          <a:xfrm>
            <a:off x="-22634" y="5699177"/>
            <a:ext cx="9144000" cy="124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63991" y="3937506"/>
            <a:ext cx="2867684" cy="1708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100" b="1">
                <a:latin typeface="Arial"/>
                <a:cs typeface="Arial"/>
              </a:rPr>
              <a:t>Design &amp; technology</a:t>
            </a:r>
          </a:p>
          <a:p>
            <a:endParaRPr lang="en-US" sz="21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484" y="3937505"/>
            <a:ext cx="2293140" cy="1708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100" b="1">
                <a:latin typeface="Arial"/>
                <a:cs typeface="Arial"/>
              </a:rPr>
              <a:t>The arts </a:t>
            </a:r>
            <a:br>
              <a:rPr lang="en-US" sz="21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b="1">
                <a:latin typeface="Arial"/>
                <a:cs typeface="Arial"/>
              </a:rPr>
              <a:t>(e.g. art &amp; design, </a:t>
            </a:r>
            <a:endParaRPr lang="en-US" sz="21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b="1">
                <a:latin typeface="Arial"/>
                <a:cs typeface="Arial"/>
              </a:rPr>
              <a:t>dance, drama, music) </a:t>
            </a:r>
            <a:endParaRPr lang="en-GB" sz="2100" b="1"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53" y="97212"/>
            <a:ext cx="3112655" cy="8886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48429" y="3933724"/>
            <a:ext cx="1844040" cy="1708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100" b="1">
                <a:latin typeface="Arial"/>
                <a:cs typeface="Arial"/>
              </a:rPr>
              <a:t>Humanities</a:t>
            </a:r>
            <a:endParaRPr lang="en-US">
              <a:cs typeface="Calibri"/>
            </a:endParaRPr>
          </a:p>
          <a:p>
            <a:r>
              <a:rPr lang="en-US" sz="2100" b="1">
                <a:latin typeface="Arial"/>
                <a:cs typeface="Arial"/>
              </a:rPr>
              <a:t>(e.g. history, geography)</a:t>
            </a:r>
            <a:endParaRPr lang="en-US"/>
          </a:p>
          <a:p>
            <a:endParaRPr lang="en-US" sz="21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94654" y="3933724"/>
            <a:ext cx="1570801" cy="1708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100" b="1">
                <a:latin typeface="Arial"/>
                <a:cs typeface="Arial"/>
              </a:rPr>
              <a:t>Modern foreign languages</a:t>
            </a:r>
          </a:p>
          <a:p>
            <a:endParaRPr lang="en-US" sz="21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75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/>
        </p:nvSpPr>
        <p:spPr>
          <a:xfrm>
            <a:off x="362823" y="2278177"/>
            <a:ext cx="8472393" cy="110364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en-US" sz="2500">
                <a:solidFill>
                  <a:schemeClr val="tx1"/>
                </a:solidFill>
                <a:latin typeface="Arial"/>
                <a:cs typeface="Arial"/>
              </a:rPr>
              <a:t>The EBacc is a group of subjects that the government would like young people to study. They are</a:t>
            </a:r>
            <a:r>
              <a:rPr lang="en-GB" altLang="en-US" sz="2600">
                <a:solidFill>
                  <a:schemeClr val="tx1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65533" y="2893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altLang="en-US" b="1">
              <a:solidFill>
                <a:srgbClr val="008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609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1" name="Title 4"/>
          <p:cNvSpPr>
            <a:spLocks noGrp="1"/>
          </p:cNvSpPr>
          <p:nvPr>
            <p:ph type="ctrTitle"/>
          </p:nvPr>
        </p:nvSpPr>
        <p:spPr>
          <a:xfrm>
            <a:off x="800100" y="1212602"/>
            <a:ext cx="7543800" cy="888853"/>
          </a:xfrm>
        </p:spPr>
        <p:txBody>
          <a:bodyPr>
            <a:noAutofit/>
          </a:bodyPr>
          <a:lstStyle/>
          <a:p>
            <a:r>
              <a:rPr lang="en-GB" altLang="en-US" sz="41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English Baccalaureate (EBacc)</a:t>
            </a:r>
          </a:p>
        </p:txBody>
      </p:sp>
      <p:pic>
        <p:nvPicPr>
          <p:cNvPr id="13" name="Content Placeholder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"/>
          <a:stretch>
            <a:fillRect/>
          </a:stretch>
        </p:blipFill>
        <p:spPr bwMode="auto">
          <a:xfrm>
            <a:off x="0" y="5711941"/>
            <a:ext cx="9144000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2823" y="3381826"/>
            <a:ext cx="3841003" cy="12926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600">
                <a:latin typeface="Arial"/>
                <a:cs typeface="Arial"/>
              </a:rPr>
              <a:t>English</a:t>
            </a:r>
            <a:endParaRPr lang="en-US">
              <a:latin typeface="Arial"/>
              <a:cs typeface="Arial"/>
            </a:endParaRPr>
          </a:p>
          <a:p>
            <a:r>
              <a:rPr lang="en-GB" sz="2600">
                <a:latin typeface="Arial"/>
                <a:cs typeface="Arial"/>
              </a:rPr>
              <a:t>Maths</a:t>
            </a:r>
          </a:p>
          <a:p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96616" y="3367653"/>
            <a:ext cx="4038600" cy="1261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600">
                <a:latin typeface="Arial"/>
                <a:cs typeface="Arial"/>
              </a:rPr>
              <a:t>Geography or History</a:t>
            </a:r>
            <a:endParaRPr lang="en-US">
              <a:latin typeface="Arial"/>
              <a:cs typeface="Arial"/>
            </a:endParaRPr>
          </a:p>
          <a:p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A language</a:t>
            </a:r>
          </a:p>
          <a:p>
            <a:endParaRPr lang="en-GB" sz="24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845" y="78932"/>
            <a:ext cx="3135288" cy="90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DF8377-437B-484B-AA13-10AF628D59C7}"/>
              </a:ext>
            </a:extLst>
          </p:cNvPr>
          <p:cNvSpPr txBox="1"/>
          <p:nvPr/>
        </p:nvSpPr>
        <p:spPr>
          <a:xfrm>
            <a:off x="430724" y="4792915"/>
            <a:ext cx="8499412" cy="86177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altLang="en-US" sz="2500">
                <a:latin typeface="Arial"/>
                <a:cs typeface="Arial"/>
              </a:rPr>
              <a:t>Ebacc is not a qualification, but it is a balanced choice of subjects that might help keep future options open.  </a:t>
            </a:r>
            <a:endParaRPr lang="en-GB" altLang="en-US" sz="2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282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altLang="en-US" b="1">
              <a:solidFill>
                <a:srgbClr val="008080"/>
              </a:solidFill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26424" y="2716257"/>
            <a:ext cx="8648700" cy="1333079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altLang="en-US" sz="6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qualifications?</a:t>
            </a:r>
          </a:p>
        </p:txBody>
      </p:sp>
      <p:pic>
        <p:nvPicPr>
          <p:cNvPr id="13" name="Content Placeholder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"/>
          <a:stretch>
            <a:fillRect/>
          </a:stretch>
        </p:blipFill>
        <p:spPr bwMode="auto">
          <a:xfrm>
            <a:off x="0" y="5691664"/>
            <a:ext cx="9144000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16" y="76200"/>
            <a:ext cx="4138584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68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altLang="en-US" b="1">
              <a:solidFill>
                <a:srgbClr val="008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609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1" name="Title 4"/>
          <p:cNvSpPr>
            <a:spLocks noGrp="1"/>
          </p:cNvSpPr>
          <p:nvPr>
            <p:ph type="ctrTitle"/>
          </p:nvPr>
        </p:nvSpPr>
        <p:spPr>
          <a:xfrm>
            <a:off x="1638300" y="1214132"/>
            <a:ext cx="5867400" cy="993076"/>
          </a:xfrm>
          <a:ln>
            <a:noFill/>
          </a:ln>
        </p:spPr>
        <p:txBody>
          <a:bodyPr>
            <a:noAutofit/>
          </a:bodyPr>
          <a:lstStyle/>
          <a:p>
            <a:br>
              <a:rPr lang="en-GB" sz="4800" b="1"/>
            </a:br>
            <a:r>
              <a:rPr lang="en-GB" altLang="en-US" sz="6000" b="1">
                <a:solidFill>
                  <a:srgbClr val="00B050"/>
                </a:solidFill>
                <a:latin typeface="Arial"/>
                <a:cs typeface="Arial"/>
              </a:rPr>
              <a:t>GCSE</a:t>
            </a:r>
            <a:br>
              <a:rPr lang="en-GB" sz="66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66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28600" y="2162202"/>
            <a:ext cx="8698116" cy="3429000"/>
          </a:xfr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GB" sz="2900">
                <a:solidFill>
                  <a:schemeClr val="tx1"/>
                </a:solidFill>
                <a:latin typeface="Arial"/>
                <a:cs typeface="Arial"/>
              </a:rPr>
              <a:t>Most subjects lead to GCSE qualifications. </a:t>
            </a:r>
            <a:endParaRPr lang="en-GB" sz="2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Char char="•"/>
            </a:pPr>
            <a:r>
              <a:rPr lang="en-GB" sz="2900">
                <a:solidFill>
                  <a:schemeClr val="tx1"/>
                </a:solidFill>
                <a:latin typeface="Arial"/>
                <a:cs typeface="Arial"/>
              </a:rPr>
              <a:t>Courses  normally last 2 years.  </a:t>
            </a:r>
            <a:endParaRPr lang="en-GB" sz="2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Char char="•"/>
            </a:pPr>
            <a:r>
              <a:rPr lang="en-GB" sz="2900">
                <a:solidFill>
                  <a:schemeClr val="tx1"/>
                </a:solidFill>
                <a:latin typeface="Arial"/>
                <a:cs typeface="Arial"/>
              </a:rPr>
              <a:t>They are assessed mainly by exams at the end of the course.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900">
                <a:solidFill>
                  <a:schemeClr val="tx1"/>
                </a:solidFill>
                <a:latin typeface="Arial"/>
                <a:cs typeface="Arial"/>
              </a:rPr>
              <a:t>They are graded 9-1plus U for ‘Unclassified’. </a:t>
            </a:r>
            <a:endParaRPr lang="en-GB" sz="2900">
              <a:solidFill>
                <a:schemeClr val="tx1"/>
              </a:solidFill>
              <a:latin typeface="Arial"/>
              <a:cs typeface="Arial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900">
                <a:solidFill>
                  <a:schemeClr val="tx1"/>
                </a:solidFill>
                <a:latin typeface="Arial"/>
                <a:cs typeface="Arial"/>
              </a:rPr>
              <a:t>9 is the top grade. </a:t>
            </a:r>
            <a:endParaRPr lang="en-GB" altLang="en-US" sz="29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3" name="Content Placeholder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"/>
          <a:stretch>
            <a:fillRect/>
          </a:stretch>
        </p:blipFill>
        <p:spPr bwMode="auto">
          <a:xfrm>
            <a:off x="0" y="5591202"/>
            <a:ext cx="9144000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00" y="213562"/>
            <a:ext cx="32607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94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altLang="en-US" b="1">
              <a:solidFill>
                <a:srgbClr val="008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609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1" name="Title 4"/>
          <p:cNvSpPr>
            <a:spLocks noGrp="1"/>
          </p:cNvSpPr>
          <p:nvPr>
            <p:ph type="ctrTitle"/>
          </p:nvPr>
        </p:nvSpPr>
        <p:spPr>
          <a:xfrm>
            <a:off x="640533" y="1093602"/>
            <a:ext cx="7620000" cy="1251245"/>
          </a:xfrm>
        </p:spPr>
        <p:txBody>
          <a:bodyPr>
            <a:noAutofit/>
          </a:bodyPr>
          <a:lstStyle/>
          <a:p>
            <a:r>
              <a:rPr lang="en-GB" altLang="en-US" sz="6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qualifications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06259" y="2327137"/>
            <a:ext cx="8573046" cy="3557615"/>
          </a:xfr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GB" sz="3000">
                <a:solidFill>
                  <a:schemeClr val="tx1"/>
                </a:solidFill>
                <a:latin typeface="Arial"/>
                <a:cs typeface="Arial"/>
              </a:rPr>
              <a:t>Your school may also offer qualifications such as BTEC. These can be equivalent to (the same level as) GCSE but:</a:t>
            </a:r>
            <a:endParaRPr lang="en-GB" sz="3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>
                <a:solidFill>
                  <a:schemeClr val="tx1"/>
                </a:solidFill>
                <a:latin typeface="Arial"/>
                <a:cs typeface="Arial"/>
              </a:rPr>
              <a:t>Taught and assessed differently.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>
                <a:solidFill>
                  <a:schemeClr val="tx1"/>
                </a:solidFill>
                <a:latin typeface="Arial"/>
                <a:cs typeface="Arial"/>
              </a:rPr>
              <a:t>Related to a work sector e.g. health &amp; social care or engineering.</a:t>
            </a:r>
          </a:p>
          <a:p>
            <a:pPr algn="l"/>
            <a:endParaRPr lang="en-GB" sz="3000">
              <a:solidFill>
                <a:schemeClr val="tx1"/>
              </a:solidFill>
            </a:endParaRPr>
          </a:p>
        </p:txBody>
      </p:sp>
      <p:pic>
        <p:nvPicPr>
          <p:cNvPr id="13" name="Content Placeholder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"/>
          <a:stretch>
            <a:fillRect/>
          </a:stretch>
        </p:blipFill>
        <p:spPr bwMode="auto">
          <a:xfrm>
            <a:off x="0" y="5567881"/>
            <a:ext cx="9144000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23" y="140468"/>
            <a:ext cx="3260700" cy="93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1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8AE12C4B150848915510957A6C65A3" ma:contentTypeVersion="18" ma:contentTypeDescription="Create a new document." ma:contentTypeScope="" ma:versionID="ba07ae43633c679215dce603387c45fa">
  <xsd:schema xmlns:xsd="http://www.w3.org/2001/XMLSchema" xmlns:xs="http://www.w3.org/2001/XMLSchema" xmlns:p="http://schemas.microsoft.com/office/2006/metadata/properties" xmlns:ns1="http://schemas.microsoft.com/sharepoint/v3" xmlns:ns2="48c5100a-9987-483e-8432-28dca7395503" xmlns:ns3="f9facbfe-2bc3-4025-8ad2-c2c0d8e1c0f8" targetNamespace="http://schemas.microsoft.com/office/2006/metadata/properties" ma:root="true" ma:fieldsID="470910db306c0da87ecf8cca8fb690e0" ns1:_="" ns2:_="" ns3:_="">
    <xsd:import namespace="http://schemas.microsoft.com/sharepoint/v3"/>
    <xsd:import namespace="48c5100a-9987-483e-8432-28dca7395503"/>
    <xsd:import namespace="f9facbfe-2bc3-4025-8ad2-c2c0d8e1c0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c5100a-9987-483e-8432-28dca73955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6e14707b-ec59-4d5e-bf19-121d9aaf72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facbfe-2bc3-4025-8ad2-c2c0d8e1c0f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f3c58b1f-0d8a-4e81-821a-31b256e3ef1d}" ma:internalName="TaxCatchAll" ma:showField="CatchAllData" ma:web="f9facbfe-2bc3-4025-8ad2-c2c0d8e1c0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f9facbfe-2bc3-4025-8ad2-c2c0d8e1c0f8">
      <UserInfo>
        <DisplayName/>
        <AccountId xsi:nil="true"/>
        <AccountType/>
      </UserInfo>
    </SharedWithUsers>
    <MediaLengthInSeconds xmlns="48c5100a-9987-483e-8432-28dca7395503" xsi:nil="true"/>
    <lcf76f155ced4ddcb4097134ff3c332f xmlns="48c5100a-9987-483e-8432-28dca7395503">
      <Terms xmlns="http://schemas.microsoft.com/office/infopath/2007/PartnerControls"/>
    </lcf76f155ced4ddcb4097134ff3c332f>
    <TaxCatchAll xmlns="f9facbfe-2bc3-4025-8ad2-c2c0d8e1c0f8" xsi:nil="true"/>
  </documentManagement>
</p:properties>
</file>

<file path=customXml/itemProps1.xml><?xml version="1.0" encoding="utf-8"?>
<ds:datastoreItem xmlns:ds="http://schemas.openxmlformats.org/officeDocument/2006/customXml" ds:itemID="{3B847973-AB2A-449B-8238-ECDD09B32B53}">
  <ds:schemaRefs>
    <ds:schemaRef ds:uri="48c5100a-9987-483e-8432-28dca7395503"/>
    <ds:schemaRef ds:uri="f9facbfe-2bc3-4025-8ad2-c2c0d8e1c0f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5AA63EF-7B5C-42F8-A796-6178B6480A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5A43EA-45FE-43BA-B497-542B8F5B02B3}">
  <ds:schemaRefs>
    <ds:schemaRef ds:uri="48c5100a-9987-483e-8432-28dca7395503"/>
    <ds:schemaRef ds:uri="http://schemas.microsoft.com/sharepoint/v3"/>
    <ds:schemaRef ds:uri="http://schemas.microsoft.com/office/2006/metadata/properties"/>
    <ds:schemaRef ds:uri="f9facbfe-2bc3-4025-8ad2-c2c0d8e1c0f8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1244</Words>
  <Application>Microsoft Office PowerPoint</Application>
  <PresentationFormat>On-screen Show (4:3)</PresentationFormat>
  <Paragraphs>172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Arial,Sans-Serif</vt:lpstr>
      <vt:lpstr>Calibri</vt:lpstr>
      <vt:lpstr>Office Theme</vt:lpstr>
      <vt:lpstr>Choices at 13+</vt:lpstr>
      <vt:lpstr>PowerPoint Presentation</vt:lpstr>
      <vt:lpstr>Core subjects</vt:lpstr>
      <vt:lpstr>Optional subjects</vt:lpstr>
      <vt:lpstr>Entitlement subjects</vt:lpstr>
      <vt:lpstr>The English Baccalaureate (EBacc)</vt:lpstr>
      <vt:lpstr>PowerPoint Presentation</vt:lpstr>
      <vt:lpstr> GCSE </vt:lpstr>
      <vt:lpstr>Other qualifications</vt:lpstr>
      <vt:lpstr>Qualification levels</vt:lpstr>
      <vt:lpstr>Qualification levels</vt:lpstr>
      <vt:lpstr>University Technical College (UTC)</vt:lpstr>
      <vt:lpstr>PowerPoint Presentation</vt:lpstr>
      <vt:lpstr>Research</vt:lpstr>
      <vt:lpstr>Pick  a balance</vt:lpstr>
      <vt:lpstr>Pick subjects you enjoy</vt:lpstr>
      <vt:lpstr>Think about your best subjects</vt:lpstr>
      <vt:lpstr> Don’t panic! </vt:lpstr>
      <vt:lpstr>English and maths</vt:lpstr>
      <vt:lpstr>STEM</vt:lpstr>
      <vt:lpstr>GCSE science</vt:lpstr>
      <vt:lpstr>Modern foreign languages</vt:lpstr>
      <vt:lpstr>Art &amp; design and performing arts</vt:lpstr>
      <vt:lpstr>Higher education</vt:lpstr>
      <vt:lpstr>Find out more</vt:lpstr>
      <vt:lpstr>Get in touch</vt:lpstr>
      <vt:lpstr>Thank you Any questions?</vt:lpstr>
    </vt:vector>
  </TitlesOfParts>
  <Company>Sheffield Futures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Options 2014</dc:title>
  <dc:creator>Sarah Traynor</dc:creator>
  <cp:lastModifiedBy>Alderson, L (High Storrs - Staff)</cp:lastModifiedBy>
  <cp:revision>23</cp:revision>
  <cp:lastPrinted>2020-01-14T15:00:13Z</cp:lastPrinted>
  <dcterms:created xsi:type="dcterms:W3CDTF">2013-09-10T14:02:05Z</dcterms:created>
  <dcterms:modified xsi:type="dcterms:W3CDTF">2023-01-10T11:28:13Z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0x010100F18AE12C4B150848915510957A6C65A3</vt:lpwstr>
  </property>
  <property fmtid="{D5CDD505-2E9C-101B-9397-08002B2CF9AE}" pid="3" name="Order">
    <vt:r8>10724100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MediaServiceImageTags">
    <vt:lpwstr/>
  </property>
</Properties>
</file>